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0"/>
  </p:notesMasterIdLst>
  <p:sldIdLst>
    <p:sldId id="256" r:id="rId2"/>
    <p:sldId id="260" r:id="rId3"/>
    <p:sldId id="267" r:id="rId4"/>
    <p:sldId id="272" r:id="rId5"/>
    <p:sldId id="269" r:id="rId6"/>
    <p:sldId id="290" r:id="rId7"/>
    <p:sldId id="270" r:id="rId8"/>
    <p:sldId id="271" r:id="rId9"/>
    <p:sldId id="291" r:id="rId10"/>
    <p:sldId id="288" r:id="rId11"/>
    <p:sldId id="289" r:id="rId12"/>
    <p:sldId id="275" r:id="rId13"/>
    <p:sldId id="292" r:id="rId14"/>
    <p:sldId id="293" r:id="rId15"/>
    <p:sldId id="294" r:id="rId16"/>
    <p:sldId id="295" r:id="rId17"/>
    <p:sldId id="296" r:id="rId18"/>
    <p:sldId id="297" r:id="rId19"/>
    <p:sldId id="298" r:id="rId20"/>
    <p:sldId id="299" r:id="rId21"/>
    <p:sldId id="300" r:id="rId22"/>
    <p:sldId id="301" r:id="rId23"/>
    <p:sldId id="302" r:id="rId24"/>
    <p:sldId id="303" r:id="rId25"/>
    <p:sldId id="304" r:id="rId26"/>
    <p:sldId id="305" r:id="rId27"/>
    <p:sldId id="306" r:id="rId28"/>
    <p:sldId id="280" r:id="rId29"/>
  </p:sldIdLst>
  <p:sldSz cx="18288000" cy="10287000"/>
  <p:notesSz cx="6858000" cy="9144000"/>
  <p:embeddedFontLst>
    <p:embeddedFont>
      <p:font typeface="Alegreya Sans Medium" panose="020B0604020202020204" charset="0"/>
      <p:regular r:id="rId31"/>
      <p:bold r:id="rId32"/>
      <p:italic r:id="rId33"/>
      <p:boldItalic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Merriweather" panose="00000500000000000000" pitchFamily="2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5A4E364-4CDC-4B59-A649-B96F44835222}">
  <a:tblStyle styleId="{A5A4E364-4CDC-4B59-A649-B96F44835222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6" d="100"/>
          <a:sy n="46" d="100"/>
        </p:scale>
        <p:origin x="756" y="4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9" name="Google Shape;43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969925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9" name="Google Shape;43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074017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01" name="Google Shape;501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9" name="Google Shape;43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774977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9" name="Google Shape;43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08359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9" name="Google Shape;43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219001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9" name="Google Shape;43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653295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9" name="Google Shape;43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633411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9" name="Google Shape;43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522591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9" name="Google Shape;43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70028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3" name="Google Shape;16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9" name="Google Shape;43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463650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9" name="Google Shape;43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518521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9" name="Google Shape;43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118789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9" name="Google Shape;43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799143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9" name="Google Shape;43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3643846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9" name="Google Shape;43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5232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01" name="Google Shape;501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87427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12" name="Google Shape;412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3595402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76" name="Google Shape;576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8" name="Google Shape;36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51" name="Google Shape;451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7" name="Google Shape;38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51" name="Google Shape;451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526976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12" name="Google Shape;412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9" name="Google Shape;43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51" name="Google Shape;451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36217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8E2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 l="14682" t="10469" b="44934"/>
          <a:stretch/>
        </p:blipFill>
        <p:spPr>
          <a:xfrm>
            <a:off x="0" y="2783441"/>
            <a:ext cx="18288000" cy="6374847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/>
        </p:nvSpPr>
        <p:spPr>
          <a:xfrm>
            <a:off x="7660033" y="481012"/>
            <a:ext cx="2967900" cy="480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9"/>
              <a:buFont typeface="Arial"/>
              <a:buNone/>
            </a:pPr>
            <a:r>
              <a:rPr lang="en-US" sz="2599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AI TEAM</a:t>
            </a:r>
            <a:endParaRPr sz="1400" b="0" i="0" u="none" strike="noStrike" cap="none" dirty="0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cxnSp>
        <p:nvCxnSpPr>
          <p:cNvPr id="86" name="Google Shape;86;p13"/>
          <p:cNvCxnSpPr/>
          <p:nvPr/>
        </p:nvCxnSpPr>
        <p:spPr>
          <a:xfrm>
            <a:off x="8495771" y="1214438"/>
            <a:ext cx="129645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8" name="Google Shape;88;p13"/>
          <p:cNvSpPr txBox="1"/>
          <p:nvPr/>
        </p:nvSpPr>
        <p:spPr>
          <a:xfrm>
            <a:off x="1028700" y="9530172"/>
            <a:ext cx="2999700" cy="369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99"/>
              <a:buFont typeface="Arial"/>
              <a:buNone/>
            </a:pPr>
            <a:r>
              <a:rPr lang="en-US" sz="1999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22 February 2023</a:t>
            </a:r>
            <a:endParaRPr sz="1400" b="0" i="0" u="none" strike="noStrike" cap="none" dirty="0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cxnSp>
        <p:nvCxnSpPr>
          <p:cNvPr id="89" name="Google Shape;89;p13"/>
          <p:cNvCxnSpPr/>
          <p:nvPr/>
        </p:nvCxnSpPr>
        <p:spPr>
          <a:xfrm>
            <a:off x="0" y="9144000"/>
            <a:ext cx="182880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0" name="Google Shape;90;p13"/>
          <p:cNvCxnSpPr/>
          <p:nvPr/>
        </p:nvCxnSpPr>
        <p:spPr>
          <a:xfrm>
            <a:off x="0" y="2783441"/>
            <a:ext cx="182880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1" name="Google Shape;91;p13"/>
          <p:cNvSpPr txBox="1"/>
          <p:nvPr/>
        </p:nvSpPr>
        <p:spPr>
          <a:xfrm>
            <a:off x="1961724" y="1403479"/>
            <a:ext cx="14364600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dirty="0">
                <a:latin typeface="Merriweather"/>
                <a:ea typeface="Merriweather"/>
                <a:cs typeface="Merriweather"/>
                <a:sym typeface="Merriweather"/>
              </a:rPr>
              <a:t>E-SHOP APP MANUAL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8"/>
          <p:cNvSpPr txBox="1"/>
          <p:nvPr/>
        </p:nvSpPr>
        <p:spPr>
          <a:xfrm>
            <a:off x="1795470" y="1089573"/>
            <a:ext cx="14364600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LOCATION PAGE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" name="Google Shape;393;p26">
            <a:extLst>
              <a:ext uri="{FF2B5EF4-FFF2-40B4-BE49-F238E27FC236}">
                <a16:creationId xmlns:a16="http://schemas.microsoft.com/office/drawing/2014/main" id="{BCEAB818-6C41-D492-F87B-42FDD7FF2978}"/>
              </a:ext>
            </a:extLst>
          </p:cNvPr>
          <p:cNvSpPr txBox="1"/>
          <p:nvPr/>
        </p:nvSpPr>
        <p:spPr>
          <a:xfrm>
            <a:off x="648826" y="627908"/>
            <a:ext cx="753920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sng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INFO PAGES</a:t>
            </a:r>
            <a:endParaRPr sz="1400" b="1" i="1" u="sng" strike="noStrike" cap="none" dirty="0">
              <a:solidFill>
                <a:schemeClr val="tx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E1090-70AB-C0D2-D7FD-154CCAD4B1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037531" y="2067791"/>
            <a:ext cx="14379192" cy="7678882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A56D37D-5233-64F4-5C48-301EB1EB9D76}"/>
              </a:ext>
            </a:extLst>
          </p:cNvPr>
          <p:cNvSpPr/>
          <p:nvPr/>
        </p:nvSpPr>
        <p:spPr>
          <a:xfrm>
            <a:off x="8977770" y="9051954"/>
            <a:ext cx="914400" cy="9144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25651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8"/>
          <p:cNvSpPr txBox="1"/>
          <p:nvPr/>
        </p:nvSpPr>
        <p:spPr>
          <a:xfrm>
            <a:off x="1795470" y="1089573"/>
            <a:ext cx="14364600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INFO PAGE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" name="Google Shape;393;p26">
            <a:extLst>
              <a:ext uri="{FF2B5EF4-FFF2-40B4-BE49-F238E27FC236}">
                <a16:creationId xmlns:a16="http://schemas.microsoft.com/office/drawing/2014/main" id="{BCEAB818-6C41-D492-F87B-42FDD7FF2978}"/>
              </a:ext>
            </a:extLst>
          </p:cNvPr>
          <p:cNvSpPr txBox="1"/>
          <p:nvPr/>
        </p:nvSpPr>
        <p:spPr>
          <a:xfrm>
            <a:off x="648826" y="627908"/>
            <a:ext cx="753920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sng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INFO PAGES</a:t>
            </a:r>
            <a:endParaRPr sz="1400" b="1" i="1" u="sng" strike="noStrike" cap="none" dirty="0">
              <a:solidFill>
                <a:schemeClr val="tx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E1090-70AB-C0D2-D7FD-154CCAD4B1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037531" y="2067791"/>
            <a:ext cx="14379192" cy="7678882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A56D37D-5233-64F4-5C48-301EB1EB9D76}"/>
              </a:ext>
            </a:extLst>
          </p:cNvPr>
          <p:cNvSpPr/>
          <p:nvPr/>
        </p:nvSpPr>
        <p:spPr>
          <a:xfrm>
            <a:off x="10619534" y="9126163"/>
            <a:ext cx="914400" cy="9144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8323407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8E2"/>
        </a:solidFill>
        <a:effectLst/>
      </p:bgPr>
    </p:bg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3" name="Google Shape;503;p32"/>
          <p:cNvPicPr preferRelativeResize="0"/>
          <p:nvPr/>
        </p:nvPicPr>
        <p:blipFill>
          <a:blip r:embed="rId3"/>
          <a:srcRect l="23756" r="23756"/>
          <a:stretch/>
        </p:blipFill>
        <p:spPr>
          <a:xfrm>
            <a:off x="8460692" y="479744"/>
            <a:ext cx="8703358" cy="9327512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p32"/>
          <p:cNvSpPr txBox="1"/>
          <p:nvPr/>
        </p:nvSpPr>
        <p:spPr>
          <a:xfrm>
            <a:off x="1028700" y="4046593"/>
            <a:ext cx="7247100" cy="3931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NAVIGATION THROUGH THE PAGES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505" name="Google Shape;505;p32"/>
          <p:cNvCxnSpPr/>
          <p:nvPr/>
        </p:nvCxnSpPr>
        <p:spPr>
          <a:xfrm rot="-5400000">
            <a:off x="12030075" y="5129213"/>
            <a:ext cx="10287000" cy="0"/>
          </a:xfrm>
          <a:prstGeom prst="straightConnector1">
            <a:avLst/>
          </a:prstGeom>
          <a:noFill/>
          <a:ln w="28575" cap="flat" cmpd="sng">
            <a:solidFill>
              <a:srgbClr val="CFC9BD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8"/>
          <p:cNvSpPr txBox="1"/>
          <p:nvPr/>
        </p:nvSpPr>
        <p:spPr>
          <a:xfrm>
            <a:off x="1795470" y="1089573"/>
            <a:ext cx="14364600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b="0" i="0" u="sng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SHOP PAGE</a:t>
            </a:r>
            <a:endParaRPr sz="1400" b="0" i="0" u="sng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" name="Google Shape;393;p26">
            <a:extLst>
              <a:ext uri="{FF2B5EF4-FFF2-40B4-BE49-F238E27FC236}">
                <a16:creationId xmlns:a16="http://schemas.microsoft.com/office/drawing/2014/main" id="{BCEAB818-6C41-D492-F87B-42FDD7FF2978}"/>
              </a:ext>
            </a:extLst>
          </p:cNvPr>
          <p:cNvSpPr txBox="1"/>
          <p:nvPr/>
        </p:nvSpPr>
        <p:spPr>
          <a:xfrm>
            <a:off x="648826" y="627908"/>
            <a:ext cx="1198651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sng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NAVIGATION THROUGH THE PAGES</a:t>
            </a:r>
            <a:r>
              <a:rPr lang="en-US" sz="2500" b="1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sz="2500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(Access the pages from the Left Menu)</a:t>
            </a:r>
            <a:endParaRPr sz="1400" i="1" strike="noStrike" cap="none" dirty="0">
              <a:solidFill>
                <a:schemeClr val="tx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E1090-70AB-C0D2-D7FD-154CCAD4B1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7982" y="2399933"/>
            <a:ext cx="17186563" cy="7259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1345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8"/>
          <p:cNvSpPr txBox="1"/>
          <p:nvPr/>
        </p:nvSpPr>
        <p:spPr>
          <a:xfrm>
            <a:off x="1795470" y="1089573"/>
            <a:ext cx="14364600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b="0" i="0" u="sng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SHOP CATEGORIES PAGE</a:t>
            </a:r>
            <a:endParaRPr sz="1400" b="0" i="0" u="sng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" name="Google Shape;393;p26">
            <a:extLst>
              <a:ext uri="{FF2B5EF4-FFF2-40B4-BE49-F238E27FC236}">
                <a16:creationId xmlns:a16="http://schemas.microsoft.com/office/drawing/2014/main" id="{BCEAB818-6C41-D492-F87B-42FDD7FF2978}"/>
              </a:ext>
            </a:extLst>
          </p:cNvPr>
          <p:cNvSpPr txBox="1"/>
          <p:nvPr/>
        </p:nvSpPr>
        <p:spPr>
          <a:xfrm>
            <a:off x="648826" y="627908"/>
            <a:ext cx="1198651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sng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NAVIGATION THROUGH THE PAGES</a:t>
            </a:r>
            <a:r>
              <a:rPr lang="en-US" sz="2500" b="1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sz="2500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(Access the pages from the Left Menu)</a:t>
            </a:r>
            <a:endParaRPr sz="1400" i="1" strike="noStrike" cap="none" dirty="0">
              <a:solidFill>
                <a:schemeClr val="tx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E1090-70AB-C0D2-D7FD-154CCAD4B1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72837" y="2399933"/>
            <a:ext cx="17061872" cy="7259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6731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8"/>
          <p:cNvSpPr txBox="1"/>
          <p:nvPr/>
        </p:nvSpPr>
        <p:spPr>
          <a:xfrm>
            <a:off x="1795470" y="1089573"/>
            <a:ext cx="14364600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b="0" i="0" u="sng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PRODUCT PAGE</a:t>
            </a:r>
            <a:endParaRPr sz="1400" b="0" i="0" u="sng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" name="Google Shape;393;p26">
            <a:extLst>
              <a:ext uri="{FF2B5EF4-FFF2-40B4-BE49-F238E27FC236}">
                <a16:creationId xmlns:a16="http://schemas.microsoft.com/office/drawing/2014/main" id="{BCEAB818-6C41-D492-F87B-42FDD7FF2978}"/>
              </a:ext>
            </a:extLst>
          </p:cNvPr>
          <p:cNvSpPr txBox="1"/>
          <p:nvPr/>
        </p:nvSpPr>
        <p:spPr>
          <a:xfrm>
            <a:off x="648826" y="627908"/>
            <a:ext cx="1198651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sng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NAVIGATION THROUGH THE PAGES</a:t>
            </a:r>
            <a:r>
              <a:rPr lang="en-US" sz="2500" b="1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sz="2500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(Access the pages from the Left Menu)</a:t>
            </a:r>
            <a:endParaRPr sz="1400" i="1" strike="noStrike" cap="none" dirty="0">
              <a:solidFill>
                <a:schemeClr val="tx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E1090-70AB-C0D2-D7FD-154CCAD4B1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72837" y="2660073"/>
            <a:ext cx="17124218" cy="6999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5989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8"/>
          <p:cNvSpPr txBox="1"/>
          <p:nvPr/>
        </p:nvSpPr>
        <p:spPr>
          <a:xfrm>
            <a:off x="1795470" y="1089573"/>
            <a:ext cx="14364600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b="0" i="0" u="sng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PRODUCT CATEGORIES PAGE</a:t>
            </a:r>
            <a:endParaRPr sz="1400" b="0" i="0" u="sng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" name="Google Shape;393;p26">
            <a:extLst>
              <a:ext uri="{FF2B5EF4-FFF2-40B4-BE49-F238E27FC236}">
                <a16:creationId xmlns:a16="http://schemas.microsoft.com/office/drawing/2014/main" id="{BCEAB818-6C41-D492-F87B-42FDD7FF2978}"/>
              </a:ext>
            </a:extLst>
          </p:cNvPr>
          <p:cNvSpPr txBox="1"/>
          <p:nvPr/>
        </p:nvSpPr>
        <p:spPr>
          <a:xfrm>
            <a:off x="648826" y="627908"/>
            <a:ext cx="1198651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sng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NAVIGATION THROUGH THE PAGES</a:t>
            </a:r>
            <a:r>
              <a:rPr lang="en-US" sz="2500" b="1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sz="2500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(Access the pages from the Left Menu)</a:t>
            </a:r>
            <a:endParaRPr sz="1400" i="1" strike="noStrike" cap="none" dirty="0">
              <a:solidFill>
                <a:schemeClr val="tx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E1090-70AB-C0D2-D7FD-154CCAD4B1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98765" y="2618509"/>
            <a:ext cx="17269690" cy="7040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174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8"/>
          <p:cNvSpPr txBox="1"/>
          <p:nvPr/>
        </p:nvSpPr>
        <p:spPr>
          <a:xfrm>
            <a:off x="1795470" y="1089573"/>
            <a:ext cx="14364600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b="0" i="0" u="sng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USERS PAGE</a:t>
            </a:r>
            <a:endParaRPr sz="1400" b="0" i="0" u="sng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" name="Google Shape;393;p26">
            <a:extLst>
              <a:ext uri="{FF2B5EF4-FFF2-40B4-BE49-F238E27FC236}">
                <a16:creationId xmlns:a16="http://schemas.microsoft.com/office/drawing/2014/main" id="{BCEAB818-6C41-D492-F87B-42FDD7FF2978}"/>
              </a:ext>
            </a:extLst>
          </p:cNvPr>
          <p:cNvSpPr txBox="1"/>
          <p:nvPr/>
        </p:nvSpPr>
        <p:spPr>
          <a:xfrm>
            <a:off x="648826" y="627908"/>
            <a:ext cx="1198651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sng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NAVIGATION THROUGH THE PAGES</a:t>
            </a:r>
            <a:r>
              <a:rPr lang="en-US" sz="2500" b="1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sz="2500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(Access the pages from the Left Menu)</a:t>
            </a:r>
            <a:endParaRPr sz="1400" i="1" strike="noStrike" cap="none" dirty="0">
              <a:solidFill>
                <a:schemeClr val="tx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E1090-70AB-C0D2-D7FD-154CCAD4B1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2399932"/>
            <a:ext cx="18287999" cy="725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3220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8"/>
          <p:cNvSpPr txBox="1"/>
          <p:nvPr/>
        </p:nvSpPr>
        <p:spPr>
          <a:xfrm>
            <a:off x="1795470" y="1089573"/>
            <a:ext cx="14364600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b="0" i="0" u="sng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ROLES PAGE</a:t>
            </a:r>
            <a:endParaRPr sz="1400" b="0" i="0" u="sng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" name="Google Shape;393;p26">
            <a:extLst>
              <a:ext uri="{FF2B5EF4-FFF2-40B4-BE49-F238E27FC236}">
                <a16:creationId xmlns:a16="http://schemas.microsoft.com/office/drawing/2014/main" id="{BCEAB818-6C41-D492-F87B-42FDD7FF2978}"/>
              </a:ext>
            </a:extLst>
          </p:cNvPr>
          <p:cNvSpPr txBox="1"/>
          <p:nvPr/>
        </p:nvSpPr>
        <p:spPr>
          <a:xfrm>
            <a:off x="648826" y="627908"/>
            <a:ext cx="1198651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sng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NAVIGATION THROUGH THE PAGES</a:t>
            </a:r>
            <a:r>
              <a:rPr lang="en-US" sz="2500" b="1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sz="2500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(Access the pages from the Left Menu)</a:t>
            </a:r>
            <a:endParaRPr sz="1400" i="1" strike="noStrike" cap="none" dirty="0">
              <a:solidFill>
                <a:schemeClr val="tx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E1090-70AB-C0D2-D7FD-154CCAD4B1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48826" y="2399932"/>
            <a:ext cx="16475392" cy="7887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5630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8"/>
          <p:cNvSpPr txBox="1"/>
          <p:nvPr/>
        </p:nvSpPr>
        <p:spPr>
          <a:xfrm>
            <a:off x="1795470" y="1089573"/>
            <a:ext cx="14364600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b="0" i="0" u="sng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ADMINS PAGE</a:t>
            </a:r>
            <a:endParaRPr sz="1400" b="0" i="0" u="sng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" name="Google Shape;393;p26">
            <a:extLst>
              <a:ext uri="{FF2B5EF4-FFF2-40B4-BE49-F238E27FC236}">
                <a16:creationId xmlns:a16="http://schemas.microsoft.com/office/drawing/2014/main" id="{BCEAB818-6C41-D492-F87B-42FDD7FF2978}"/>
              </a:ext>
            </a:extLst>
          </p:cNvPr>
          <p:cNvSpPr txBox="1"/>
          <p:nvPr/>
        </p:nvSpPr>
        <p:spPr>
          <a:xfrm>
            <a:off x="648826" y="627908"/>
            <a:ext cx="1198651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sng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NAVIGATION THROUGH THE PAGES</a:t>
            </a:r>
            <a:r>
              <a:rPr lang="en-US" sz="2500" b="1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sz="2500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(Access the pages from the Left Menu)</a:t>
            </a:r>
            <a:endParaRPr sz="1400" i="1" strike="noStrike" cap="none" dirty="0">
              <a:solidFill>
                <a:schemeClr val="tx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E1090-70AB-C0D2-D7FD-154CCAD4B1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48826" y="2399932"/>
            <a:ext cx="16932591" cy="7887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367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8E2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7"/>
          <p:cNvSpPr txBox="1"/>
          <p:nvPr/>
        </p:nvSpPr>
        <p:spPr>
          <a:xfrm>
            <a:off x="3778311" y="6630269"/>
            <a:ext cx="6511182" cy="3351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2419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1. Login</a:t>
            </a:r>
            <a:endParaRPr sz="1400" b="0" i="0" u="none" strike="noStrike" cap="none" dirty="0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marL="0" marR="0" lvl="0" indent="0" algn="l" rtl="0">
              <a:lnSpc>
                <a:spcPct val="2419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2. </a:t>
            </a:r>
            <a:r>
              <a:rPr lang="en-US" sz="3000" dirty="0">
                <a:latin typeface="Alegreya Sans Medium"/>
                <a:ea typeface="Alegreya Sans Medium"/>
                <a:cs typeface="Alegreya Sans Medium"/>
                <a:sym typeface="Alegreya Sans Medium"/>
              </a:rPr>
              <a:t>Generalized Navigation &amp; Browsing</a:t>
            </a:r>
            <a:endParaRPr sz="1400" b="0" i="0" u="none" strike="noStrike" cap="none" dirty="0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marL="0" marR="0" lvl="0" indent="0" algn="l" rtl="0">
              <a:lnSpc>
                <a:spcPct val="2419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3. Info Pages</a:t>
            </a:r>
            <a:endParaRPr sz="1400" b="0" i="0" u="none" strike="noStrike" cap="none" dirty="0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sp>
        <p:nvSpPr>
          <p:cNvPr id="166" name="Google Shape;166;p17"/>
          <p:cNvSpPr txBox="1"/>
          <p:nvPr/>
        </p:nvSpPr>
        <p:spPr>
          <a:xfrm>
            <a:off x="11591295" y="6629732"/>
            <a:ext cx="5582400" cy="2234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2419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4. Navigation Through the Pages</a:t>
            </a:r>
            <a:endParaRPr sz="1400" b="0" i="0" u="none" strike="noStrike" cap="none" dirty="0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marL="0" marR="0" lvl="0" indent="0" algn="l" rtl="0">
              <a:lnSpc>
                <a:spcPct val="2419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5. Available Actions and How To</a:t>
            </a:r>
            <a:endParaRPr sz="1400" b="0" i="0" u="none" strike="noStrike" cap="none" dirty="0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cxnSp>
        <p:nvCxnSpPr>
          <p:cNvPr id="167" name="Google Shape;167;p17"/>
          <p:cNvCxnSpPr/>
          <p:nvPr/>
        </p:nvCxnSpPr>
        <p:spPr>
          <a:xfrm>
            <a:off x="3792693" y="7431824"/>
            <a:ext cx="13366500" cy="0"/>
          </a:xfrm>
          <a:prstGeom prst="straightConnector1">
            <a:avLst/>
          </a:prstGeom>
          <a:noFill/>
          <a:ln w="28575" cap="flat" cmpd="sng">
            <a:solidFill>
              <a:srgbClr val="CFC9B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" name="Google Shape;168;p17"/>
          <p:cNvCxnSpPr/>
          <p:nvPr/>
        </p:nvCxnSpPr>
        <p:spPr>
          <a:xfrm>
            <a:off x="3792693" y="8495574"/>
            <a:ext cx="13380900" cy="0"/>
          </a:xfrm>
          <a:prstGeom prst="straightConnector1">
            <a:avLst/>
          </a:prstGeom>
          <a:noFill/>
          <a:ln w="28575" cap="flat" cmpd="sng">
            <a:solidFill>
              <a:srgbClr val="CFC9B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9" name="Google Shape;169;p17"/>
          <p:cNvCxnSpPr/>
          <p:nvPr/>
        </p:nvCxnSpPr>
        <p:spPr>
          <a:xfrm>
            <a:off x="3792693" y="9593371"/>
            <a:ext cx="13366500" cy="0"/>
          </a:xfrm>
          <a:prstGeom prst="straightConnector1">
            <a:avLst/>
          </a:prstGeom>
          <a:noFill/>
          <a:ln w="28575" cap="flat" cmpd="sng">
            <a:solidFill>
              <a:srgbClr val="CFC9B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0" name="Google Shape;170;p17"/>
          <p:cNvCxnSpPr/>
          <p:nvPr/>
        </p:nvCxnSpPr>
        <p:spPr>
          <a:xfrm rot="-5400000">
            <a:off x="12030075" y="5129213"/>
            <a:ext cx="10287000" cy="0"/>
          </a:xfrm>
          <a:prstGeom prst="straightConnector1">
            <a:avLst/>
          </a:prstGeom>
          <a:noFill/>
          <a:ln w="28575" cap="flat" cmpd="sng">
            <a:solidFill>
              <a:srgbClr val="CFC9B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1" name="Google Shape;171;p17"/>
          <p:cNvPicPr preferRelativeResize="0"/>
          <p:nvPr/>
        </p:nvPicPr>
        <p:blipFill rotWithShape="1">
          <a:blip r:embed="rId3">
            <a:alphaModFix/>
          </a:blip>
          <a:srcRect t="25862" b="27138"/>
          <a:stretch/>
        </p:blipFill>
        <p:spPr>
          <a:xfrm>
            <a:off x="0" y="0"/>
            <a:ext cx="17159288" cy="6048219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7"/>
          <p:cNvSpPr txBox="1"/>
          <p:nvPr/>
        </p:nvSpPr>
        <p:spPr>
          <a:xfrm>
            <a:off x="914400" y="733425"/>
            <a:ext cx="10742100" cy="2300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E-Shop App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dirty="0">
                <a:latin typeface="Merriweather"/>
                <a:ea typeface="Merriweather"/>
                <a:cs typeface="Merriweather"/>
                <a:sym typeface="Merriweather"/>
              </a:rPr>
              <a:t>Contents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grpSp>
        <p:nvGrpSpPr>
          <p:cNvPr id="173" name="Google Shape;173;p17"/>
          <p:cNvGrpSpPr/>
          <p:nvPr/>
        </p:nvGrpSpPr>
        <p:grpSpPr>
          <a:xfrm>
            <a:off x="17598774" y="741256"/>
            <a:ext cx="332399" cy="8804392"/>
            <a:chOff x="-12550" y="2"/>
            <a:chExt cx="443199" cy="11739189"/>
          </a:xfrm>
        </p:grpSpPr>
        <p:sp>
          <p:nvSpPr>
            <p:cNvPr id="174" name="Google Shape;174;p17"/>
            <p:cNvSpPr txBox="1"/>
            <p:nvPr/>
          </p:nvSpPr>
          <p:spPr>
            <a:xfrm rot="5400000">
              <a:off x="-1274000" y="10034541"/>
              <a:ext cx="2966100" cy="4431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dirty="0"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AI TEAM</a:t>
              </a:r>
              <a:endParaRPr sz="14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  <p:sp>
          <p:nvSpPr>
            <p:cNvPr id="175" name="Google Shape;175;p17"/>
            <p:cNvSpPr txBox="1"/>
            <p:nvPr/>
          </p:nvSpPr>
          <p:spPr>
            <a:xfrm rot="5400000">
              <a:off x="-1274000" y="1310696"/>
              <a:ext cx="2966100" cy="3447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dirty="0">
                  <a:sym typeface="Alegreya Sans Medium"/>
                </a:rPr>
                <a:t>E SHOP APP MANUAL</a:t>
              </a:r>
              <a:endParaRPr dirty="0">
                <a:sym typeface="Alegreya Sans Medium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8"/>
          <p:cNvSpPr txBox="1"/>
          <p:nvPr/>
        </p:nvSpPr>
        <p:spPr>
          <a:xfrm>
            <a:off x="1795470" y="1089573"/>
            <a:ext cx="14364600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b="0" i="0" u="sng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CARTS PAGE</a:t>
            </a:r>
            <a:endParaRPr sz="1400" b="0" i="0" u="sng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" name="Google Shape;393;p26">
            <a:extLst>
              <a:ext uri="{FF2B5EF4-FFF2-40B4-BE49-F238E27FC236}">
                <a16:creationId xmlns:a16="http://schemas.microsoft.com/office/drawing/2014/main" id="{BCEAB818-6C41-D492-F87B-42FDD7FF2978}"/>
              </a:ext>
            </a:extLst>
          </p:cNvPr>
          <p:cNvSpPr txBox="1"/>
          <p:nvPr/>
        </p:nvSpPr>
        <p:spPr>
          <a:xfrm>
            <a:off x="648826" y="627908"/>
            <a:ext cx="1198651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sng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NAVIGATION THROUGH THE PAGES</a:t>
            </a:r>
            <a:r>
              <a:rPr lang="en-US" sz="2500" b="1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sz="2500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(Access the pages from the Left Menu)</a:t>
            </a:r>
            <a:endParaRPr sz="1400" i="1" strike="noStrike" cap="none" dirty="0">
              <a:solidFill>
                <a:schemeClr val="tx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E1090-70AB-C0D2-D7FD-154CCAD4B1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22218" y="2399932"/>
            <a:ext cx="15037852" cy="7887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7627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8"/>
          <p:cNvSpPr txBox="1"/>
          <p:nvPr/>
        </p:nvSpPr>
        <p:spPr>
          <a:xfrm>
            <a:off x="1795470" y="1089573"/>
            <a:ext cx="14364600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b="0" i="0" u="sng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CART AND PRODUCTS PAGE</a:t>
            </a:r>
            <a:endParaRPr sz="1400" b="0" i="0" u="sng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" name="Google Shape;393;p26">
            <a:extLst>
              <a:ext uri="{FF2B5EF4-FFF2-40B4-BE49-F238E27FC236}">
                <a16:creationId xmlns:a16="http://schemas.microsoft.com/office/drawing/2014/main" id="{BCEAB818-6C41-D492-F87B-42FDD7FF2978}"/>
              </a:ext>
            </a:extLst>
          </p:cNvPr>
          <p:cNvSpPr txBox="1"/>
          <p:nvPr/>
        </p:nvSpPr>
        <p:spPr>
          <a:xfrm>
            <a:off x="648826" y="627908"/>
            <a:ext cx="1198651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sng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NAVIGATION THROUGH THE PAGES</a:t>
            </a:r>
            <a:r>
              <a:rPr lang="en-US" sz="2500" b="1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sz="2500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(Access the pages from the Left Menu)</a:t>
            </a:r>
            <a:endParaRPr sz="1400" i="1" strike="noStrike" cap="none" dirty="0">
              <a:solidFill>
                <a:schemeClr val="tx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E1090-70AB-C0D2-D7FD-154CCAD4B1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10491" y="2399932"/>
            <a:ext cx="16563109" cy="7887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9044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8"/>
          <p:cNvSpPr txBox="1"/>
          <p:nvPr/>
        </p:nvSpPr>
        <p:spPr>
          <a:xfrm>
            <a:off x="1795470" y="1089573"/>
            <a:ext cx="14364600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u="sng" dirty="0">
                <a:latin typeface="Merriweather"/>
                <a:ea typeface="Merriweather"/>
                <a:cs typeface="Merriweather"/>
                <a:sym typeface="Merriweather"/>
              </a:rPr>
              <a:t>ORDERS </a:t>
            </a:r>
            <a:r>
              <a:rPr lang="en-US" sz="6500" b="0" i="0" u="sng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PAGE</a:t>
            </a:r>
            <a:endParaRPr sz="1400" b="0" i="0" u="sng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" name="Google Shape;393;p26">
            <a:extLst>
              <a:ext uri="{FF2B5EF4-FFF2-40B4-BE49-F238E27FC236}">
                <a16:creationId xmlns:a16="http://schemas.microsoft.com/office/drawing/2014/main" id="{BCEAB818-6C41-D492-F87B-42FDD7FF2978}"/>
              </a:ext>
            </a:extLst>
          </p:cNvPr>
          <p:cNvSpPr txBox="1"/>
          <p:nvPr/>
        </p:nvSpPr>
        <p:spPr>
          <a:xfrm>
            <a:off x="648826" y="627908"/>
            <a:ext cx="1198651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sng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NAVIGATION THROUGH THE PAGES</a:t>
            </a:r>
            <a:r>
              <a:rPr lang="en-US" sz="2500" b="1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sz="2500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(Access the pages from the Left Menu)</a:t>
            </a:r>
            <a:endParaRPr sz="1400" i="1" strike="noStrike" cap="none" dirty="0">
              <a:solidFill>
                <a:schemeClr val="tx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E1090-70AB-C0D2-D7FD-154CCAD4B1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10491" y="2399932"/>
            <a:ext cx="16563109" cy="723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3242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8"/>
          <p:cNvSpPr txBox="1"/>
          <p:nvPr/>
        </p:nvSpPr>
        <p:spPr>
          <a:xfrm>
            <a:off x="1795470" y="1089573"/>
            <a:ext cx="14364600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u="sng" dirty="0">
                <a:latin typeface="Merriweather"/>
                <a:ea typeface="Merriweather"/>
                <a:cs typeface="Merriweather"/>
                <a:sym typeface="Merriweather"/>
              </a:rPr>
              <a:t>PAYMENT </a:t>
            </a:r>
            <a:r>
              <a:rPr lang="en-US" sz="6500" b="0" i="0" u="sng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PAGE</a:t>
            </a:r>
            <a:endParaRPr sz="1400" b="0" i="0" u="sng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" name="Google Shape;393;p26">
            <a:extLst>
              <a:ext uri="{FF2B5EF4-FFF2-40B4-BE49-F238E27FC236}">
                <a16:creationId xmlns:a16="http://schemas.microsoft.com/office/drawing/2014/main" id="{BCEAB818-6C41-D492-F87B-42FDD7FF2978}"/>
              </a:ext>
            </a:extLst>
          </p:cNvPr>
          <p:cNvSpPr txBox="1"/>
          <p:nvPr/>
        </p:nvSpPr>
        <p:spPr>
          <a:xfrm>
            <a:off x="648826" y="627908"/>
            <a:ext cx="1198651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sng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NAVIGATION THROUGH THE PAGES</a:t>
            </a:r>
            <a:r>
              <a:rPr lang="en-US" sz="2500" b="1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sz="2500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(Access the pages from the Left Menu)</a:t>
            </a:r>
            <a:endParaRPr sz="1400" i="1" strike="noStrike" cap="none" dirty="0">
              <a:solidFill>
                <a:schemeClr val="tx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E1090-70AB-C0D2-D7FD-154CCAD4B1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26127" y="2861598"/>
            <a:ext cx="15295418" cy="6775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5883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8"/>
          <p:cNvSpPr txBox="1"/>
          <p:nvPr/>
        </p:nvSpPr>
        <p:spPr>
          <a:xfrm>
            <a:off x="1795470" y="1089573"/>
            <a:ext cx="14364600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u="sng" dirty="0">
                <a:latin typeface="Merriweather"/>
                <a:ea typeface="Merriweather"/>
                <a:cs typeface="Merriweather"/>
                <a:sym typeface="Merriweather"/>
              </a:rPr>
              <a:t>PAYMENT CATEGORIES </a:t>
            </a:r>
            <a:r>
              <a:rPr lang="en-US" sz="6500" b="0" i="0" u="sng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PAGE</a:t>
            </a:r>
            <a:endParaRPr sz="1400" b="0" i="0" u="sng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" name="Google Shape;393;p26">
            <a:extLst>
              <a:ext uri="{FF2B5EF4-FFF2-40B4-BE49-F238E27FC236}">
                <a16:creationId xmlns:a16="http://schemas.microsoft.com/office/drawing/2014/main" id="{BCEAB818-6C41-D492-F87B-42FDD7FF2978}"/>
              </a:ext>
            </a:extLst>
          </p:cNvPr>
          <p:cNvSpPr txBox="1"/>
          <p:nvPr/>
        </p:nvSpPr>
        <p:spPr>
          <a:xfrm>
            <a:off x="648826" y="627908"/>
            <a:ext cx="1198651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sng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NAVIGATION THROUGH THE PAGES</a:t>
            </a:r>
            <a:r>
              <a:rPr lang="en-US" sz="2500" b="1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sz="2500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(Access the pages from the Left Menu)</a:t>
            </a:r>
            <a:endParaRPr sz="1400" i="1" strike="noStrike" cap="none" dirty="0">
              <a:solidFill>
                <a:schemeClr val="tx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E1090-70AB-C0D2-D7FD-154CCAD4B1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97527" y="2701636"/>
            <a:ext cx="16168255" cy="693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707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8"/>
          <p:cNvSpPr txBox="1"/>
          <p:nvPr/>
        </p:nvSpPr>
        <p:spPr>
          <a:xfrm>
            <a:off x="1795470" y="1089573"/>
            <a:ext cx="14364600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u="sng" dirty="0">
                <a:latin typeface="Merriweather"/>
                <a:ea typeface="Merriweather"/>
                <a:cs typeface="Merriweather"/>
                <a:sym typeface="Merriweather"/>
              </a:rPr>
              <a:t>REVIEWS </a:t>
            </a:r>
            <a:r>
              <a:rPr lang="en-US" sz="6500" b="0" i="0" u="sng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PAGE</a:t>
            </a:r>
            <a:endParaRPr sz="1400" b="0" i="0" u="sng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" name="Google Shape;393;p26">
            <a:extLst>
              <a:ext uri="{FF2B5EF4-FFF2-40B4-BE49-F238E27FC236}">
                <a16:creationId xmlns:a16="http://schemas.microsoft.com/office/drawing/2014/main" id="{BCEAB818-6C41-D492-F87B-42FDD7FF2978}"/>
              </a:ext>
            </a:extLst>
          </p:cNvPr>
          <p:cNvSpPr txBox="1"/>
          <p:nvPr/>
        </p:nvSpPr>
        <p:spPr>
          <a:xfrm>
            <a:off x="648826" y="627908"/>
            <a:ext cx="1198651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sng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NAVIGATION THROUGH THE PAGES</a:t>
            </a:r>
            <a:r>
              <a:rPr lang="en-US" sz="2500" b="1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sz="2500" i="1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(Access the pages from the Left Menu)</a:t>
            </a:r>
            <a:endParaRPr sz="1400" i="1" strike="noStrike" cap="none" dirty="0">
              <a:solidFill>
                <a:schemeClr val="tx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E1090-70AB-C0D2-D7FD-154CCAD4B1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35182" y="2639292"/>
            <a:ext cx="16646236" cy="699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338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3" name="Google Shape;503;p32"/>
          <p:cNvPicPr preferRelativeResize="0"/>
          <p:nvPr/>
        </p:nvPicPr>
        <p:blipFill>
          <a:blip r:embed="rId3"/>
          <a:srcRect l="23756" r="23756"/>
          <a:stretch/>
        </p:blipFill>
        <p:spPr>
          <a:xfrm>
            <a:off x="8460692" y="479744"/>
            <a:ext cx="8703358" cy="9327512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p32"/>
          <p:cNvSpPr txBox="1"/>
          <p:nvPr/>
        </p:nvSpPr>
        <p:spPr>
          <a:xfrm>
            <a:off x="1028700" y="4046593"/>
            <a:ext cx="7247100" cy="3931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AVAILABLE ACTIONS AND HOW TO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505" name="Google Shape;505;p32"/>
          <p:cNvCxnSpPr/>
          <p:nvPr/>
        </p:nvCxnSpPr>
        <p:spPr>
          <a:xfrm rot="-5400000">
            <a:off x="12030075" y="5129213"/>
            <a:ext cx="10287000" cy="0"/>
          </a:xfrm>
          <a:prstGeom prst="straightConnector1">
            <a:avLst/>
          </a:prstGeom>
          <a:noFill/>
          <a:ln w="28575" cap="flat" cmpd="sng">
            <a:solidFill>
              <a:srgbClr val="CFC9BD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5253971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27"/>
          <p:cNvPicPr preferRelativeResize="0"/>
          <p:nvPr/>
        </p:nvPicPr>
        <p:blipFill>
          <a:blip r:embed="rId3"/>
          <a:srcRect t="5549" b="5549"/>
          <a:stretch/>
        </p:blipFill>
        <p:spPr>
          <a:xfrm>
            <a:off x="1028700" y="4781354"/>
            <a:ext cx="3791642" cy="395045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27"/>
          <p:cNvPicPr preferRelativeResize="0"/>
          <p:nvPr/>
        </p:nvPicPr>
        <p:blipFill>
          <a:blip r:embed="rId4"/>
          <a:srcRect t="6929" b="6929"/>
          <a:stretch/>
        </p:blipFill>
        <p:spPr>
          <a:xfrm>
            <a:off x="6786333" y="4781354"/>
            <a:ext cx="3791642" cy="395045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27"/>
          <p:cNvPicPr preferRelativeResize="0"/>
          <p:nvPr/>
        </p:nvPicPr>
        <p:blipFill>
          <a:blip r:embed="rId4"/>
          <a:srcRect t="6929" b="6929"/>
          <a:stretch/>
        </p:blipFill>
        <p:spPr>
          <a:xfrm>
            <a:off x="12622457" y="4781354"/>
            <a:ext cx="3791642" cy="395045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7" name="Google Shape;417;p27"/>
          <p:cNvCxnSpPr/>
          <p:nvPr/>
        </p:nvCxnSpPr>
        <p:spPr>
          <a:xfrm>
            <a:off x="1028700" y="4562279"/>
            <a:ext cx="3791642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8" name="Google Shape;418;p27"/>
          <p:cNvCxnSpPr/>
          <p:nvPr/>
        </p:nvCxnSpPr>
        <p:spPr>
          <a:xfrm>
            <a:off x="6825578" y="4562279"/>
            <a:ext cx="3791642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9" name="Google Shape;419;p27"/>
          <p:cNvCxnSpPr/>
          <p:nvPr/>
        </p:nvCxnSpPr>
        <p:spPr>
          <a:xfrm>
            <a:off x="12622457" y="4562279"/>
            <a:ext cx="3791642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0" name="Google Shape;420;p27"/>
          <p:cNvSpPr txBox="1"/>
          <p:nvPr/>
        </p:nvSpPr>
        <p:spPr>
          <a:xfrm>
            <a:off x="1047750" y="9034203"/>
            <a:ext cx="33648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Add Action via this green button!</a:t>
            </a:r>
            <a:endParaRPr sz="1400" b="0" i="0" u="none" strike="noStrike" cap="none" dirty="0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sp>
        <p:nvSpPr>
          <p:cNvPr id="421" name="Google Shape;421;p27"/>
          <p:cNvSpPr txBox="1"/>
          <p:nvPr/>
        </p:nvSpPr>
        <p:spPr>
          <a:xfrm>
            <a:off x="6844628" y="9034203"/>
            <a:ext cx="379164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Update Action via this blue button</a:t>
            </a:r>
            <a:endParaRPr sz="1400" b="0" i="0" u="none" strike="noStrike" cap="none" dirty="0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sp>
        <p:nvSpPr>
          <p:cNvPr id="422" name="Google Shape;422;p27"/>
          <p:cNvSpPr txBox="1"/>
          <p:nvPr/>
        </p:nvSpPr>
        <p:spPr>
          <a:xfrm>
            <a:off x="12641507" y="9034203"/>
            <a:ext cx="33648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Delete Action via this red button</a:t>
            </a:r>
            <a:endParaRPr sz="1400" b="0" i="0" u="none" strike="noStrike" cap="none" dirty="0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grpSp>
        <p:nvGrpSpPr>
          <p:cNvPr id="423" name="Google Shape;423;p27"/>
          <p:cNvGrpSpPr/>
          <p:nvPr/>
        </p:nvGrpSpPr>
        <p:grpSpPr>
          <a:xfrm>
            <a:off x="1028700" y="3083086"/>
            <a:ext cx="3383850" cy="1364159"/>
            <a:chOff x="1028700" y="3083086"/>
            <a:chExt cx="3383850" cy="1364159"/>
          </a:xfrm>
        </p:grpSpPr>
        <p:sp>
          <p:nvSpPr>
            <p:cNvPr id="424" name="Google Shape;424;p27"/>
            <p:cNvSpPr txBox="1"/>
            <p:nvPr/>
          </p:nvSpPr>
          <p:spPr>
            <a:xfrm>
              <a:off x="1047750" y="3985580"/>
              <a:ext cx="3364800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0" i="0" u="none" strike="noStrike" cap="none" dirty="0">
                  <a:solidFill>
                    <a:srgbClr val="0000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ADD</a:t>
              </a:r>
              <a:endParaRPr sz="14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425" name="Google Shape;425;p27"/>
            <p:cNvSpPr txBox="1"/>
            <p:nvPr/>
          </p:nvSpPr>
          <p:spPr>
            <a:xfrm>
              <a:off x="1028700" y="3083086"/>
              <a:ext cx="12126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0"/>
                <a:buFont typeface="Arial"/>
                <a:buNone/>
              </a:pPr>
              <a:r>
                <a:rPr lang="en-US" sz="5000" b="0" i="0" u="none" strike="noStrike" cap="none">
                  <a:solidFill>
                    <a:srgbClr val="CFC9BD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01</a:t>
              </a:r>
              <a:endParaRPr sz="1400" b="0" i="0" u="none" strike="noStrike" cap="non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426" name="Google Shape;426;p27"/>
          <p:cNvGrpSpPr/>
          <p:nvPr/>
        </p:nvGrpSpPr>
        <p:grpSpPr>
          <a:xfrm>
            <a:off x="6825578" y="3083086"/>
            <a:ext cx="3383850" cy="1364159"/>
            <a:chOff x="6825578" y="3083086"/>
            <a:chExt cx="3383850" cy="1364159"/>
          </a:xfrm>
        </p:grpSpPr>
        <p:sp>
          <p:nvSpPr>
            <p:cNvPr id="427" name="Google Shape;427;p27"/>
            <p:cNvSpPr txBox="1"/>
            <p:nvPr/>
          </p:nvSpPr>
          <p:spPr>
            <a:xfrm>
              <a:off x="6844628" y="3985580"/>
              <a:ext cx="3364800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0" i="0" u="none" strike="noStrike" cap="none" dirty="0">
                  <a:solidFill>
                    <a:srgbClr val="0000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UPDATE</a:t>
              </a:r>
              <a:endParaRPr sz="14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428" name="Google Shape;428;p27"/>
            <p:cNvSpPr txBox="1"/>
            <p:nvPr/>
          </p:nvSpPr>
          <p:spPr>
            <a:xfrm>
              <a:off x="6825578" y="3083086"/>
              <a:ext cx="12126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0"/>
                <a:buFont typeface="Arial"/>
                <a:buNone/>
              </a:pPr>
              <a:r>
                <a:rPr lang="en-US" sz="5000" b="0" i="0" u="none" strike="noStrike" cap="none">
                  <a:solidFill>
                    <a:srgbClr val="CFC9BD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02</a:t>
              </a:r>
              <a:endParaRPr sz="1400" b="0" i="0" u="none" strike="noStrike" cap="non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429" name="Google Shape;429;p27"/>
          <p:cNvGrpSpPr/>
          <p:nvPr/>
        </p:nvGrpSpPr>
        <p:grpSpPr>
          <a:xfrm>
            <a:off x="12622457" y="3083086"/>
            <a:ext cx="3383850" cy="1364159"/>
            <a:chOff x="12622457" y="3083086"/>
            <a:chExt cx="3383850" cy="1364159"/>
          </a:xfrm>
        </p:grpSpPr>
        <p:sp>
          <p:nvSpPr>
            <p:cNvPr id="430" name="Google Shape;430;p27"/>
            <p:cNvSpPr txBox="1"/>
            <p:nvPr/>
          </p:nvSpPr>
          <p:spPr>
            <a:xfrm>
              <a:off x="12641507" y="3985580"/>
              <a:ext cx="3364800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0" i="0" u="none" strike="noStrike" cap="none" dirty="0">
                  <a:solidFill>
                    <a:srgbClr val="0000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DELETE</a:t>
              </a:r>
              <a:endParaRPr sz="14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431" name="Google Shape;431;p27"/>
            <p:cNvSpPr txBox="1"/>
            <p:nvPr/>
          </p:nvSpPr>
          <p:spPr>
            <a:xfrm>
              <a:off x="12622457" y="3083086"/>
              <a:ext cx="12126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0"/>
                <a:buFont typeface="Arial"/>
                <a:buNone/>
              </a:pPr>
              <a:r>
                <a:rPr lang="en-US" sz="5000" b="0" i="0" u="none" strike="noStrike" cap="none">
                  <a:solidFill>
                    <a:srgbClr val="CFC9BD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03</a:t>
              </a:r>
              <a:endParaRPr sz="1400" b="0" i="0" u="none" strike="noStrike" cap="non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sp>
        <p:nvSpPr>
          <p:cNvPr id="432" name="Google Shape;432;p27"/>
          <p:cNvSpPr txBox="1"/>
          <p:nvPr/>
        </p:nvSpPr>
        <p:spPr>
          <a:xfrm>
            <a:off x="914399" y="1271587"/>
            <a:ext cx="16259171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dirty="0">
                <a:latin typeface="Merriweather"/>
                <a:ea typeface="Merriweather"/>
                <a:cs typeface="Merriweather"/>
                <a:sym typeface="Merriweather"/>
              </a:rPr>
              <a:t>The 3 Main Actions for Every Page!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" name="Google Shape;393;p26">
            <a:extLst>
              <a:ext uri="{FF2B5EF4-FFF2-40B4-BE49-F238E27FC236}">
                <a16:creationId xmlns:a16="http://schemas.microsoft.com/office/drawing/2014/main" id="{42BA995B-B7E7-804F-020C-18BBF0FB3401}"/>
              </a:ext>
            </a:extLst>
          </p:cNvPr>
          <p:cNvSpPr txBox="1"/>
          <p:nvPr/>
        </p:nvSpPr>
        <p:spPr>
          <a:xfrm>
            <a:off x="648826" y="627908"/>
            <a:ext cx="753920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sng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AVAILABLE ACTIONS AND HOW TO</a:t>
            </a:r>
            <a:endParaRPr sz="1400" b="1" i="1" u="sng" strike="noStrike" cap="none" dirty="0">
              <a:solidFill>
                <a:schemeClr val="tx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5E1CA535-EA1F-3522-440C-0A4C1A2C9CD7}"/>
              </a:ext>
            </a:extLst>
          </p:cNvPr>
          <p:cNvSpPr/>
          <p:nvPr/>
        </p:nvSpPr>
        <p:spPr>
          <a:xfrm>
            <a:off x="1635000" y="4069050"/>
            <a:ext cx="810491" cy="112221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646472C2-0481-770E-695C-1BC5BE13974D}"/>
              </a:ext>
            </a:extLst>
          </p:cNvPr>
          <p:cNvSpPr/>
          <p:nvPr/>
        </p:nvSpPr>
        <p:spPr>
          <a:xfrm rot="20354594">
            <a:off x="8534319" y="4218056"/>
            <a:ext cx="810491" cy="235190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6A8B0CF5-1DBD-26DE-6AE3-840DD82F1EE0}"/>
              </a:ext>
            </a:extLst>
          </p:cNvPr>
          <p:cNvSpPr/>
          <p:nvPr/>
        </p:nvSpPr>
        <p:spPr>
          <a:xfrm rot="19219903">
            <a:off x="14620860" y="3937247"/>
            <a:ext cx="810491" cy="2759759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6212859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8" name="Google Shape;578;p37"/>
          <p:cNvPicPr preferRelativeResize="0"/>
          <p:nvPr/>
        </p:nvPicPr>
        <p:blipFill rotWithShape="1">
          <a:blip r:embed="rId3">
            <a:alphaModFix/>
          </a:blip>
          <a:srcRect t="21149" b="36908"/>
          <a:stretch/>
        </p:blipFill>
        <p:spPr>
          <a:xfrm>
            <a:off x="1028700" y="2870231"/>
            <a:ext cx="16230600" cy="5105450"/>
          </a:xfrm>
          <a:prstGeom prst="rect">
            <a:avLst/>
          </a:prstGeom>
          <a:noFill/>
          <a:ln>
            <a:noFill/>
          </a:ln>
        </p:spPr>
      </p:pic>
      <p:sp>
        <p:nvSpPr>
          <p:cNvPr id="579" name="Google Shape;579;p37"/>
          <p:cNvSpPr txBox="1"/>
          <p:nvPr/>
        </p:nvSpPr>
        <p:spPr>
          <a:xfrm>
            <a:off x="0" y="658992"/>
            <a:ext cx="18475036" cy="1625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en-US" sz="8800" b="0" i="0" u="none" strike="noStrike" cap="none" dirty="0">
                <a:solidFill>
                  <a:srgbClr val="EBE8E2"/>
                </a:solidFill>
                <a:latin typeface="Merriweather"/>
                <a:ea typeface="Merriweather"/>
                <a:cs typeface="Merriweather"/>
                <a:sym typeface="Merriweather"/>
              </a:rPr>
              <a:t>Thank you for being so patient!</a:t>
            </a:r>
            <a:endParaRPr sz="88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80" name="Google Shape;580;p37"/>
          <p:cNvSpPr txBox="1"/>
          <p:nvPr/>
        </p:nvSpPr>
        <p:spPr>
          <a:xfrm>
            <a:off x="2303344" y="8934450"/>
            <a:ext cx="136812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EBE8E2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Have a nice Shopping Time!!!!</a:t>
            </a:r>
            <a:endParaRPr sz="1400" b="0" i="0" u="none" strike="noStrike" cap="none" dirty="0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sp>
        <p:nvSpPr>
          <p:cNvPr id="2" name="Google Shape;579;p37">
            <a:extLst>
              <a:ext uri="{FF2B5EF4-FFF2-40B4-BE49-F238E27FC236}">
                <a16:creationId xmlns:a16="http://schemas.microsoft.com/office/drawing/2014/main" id="{34B7802E-7A56-F617-CB8A-413E2AFEEAB4}"/>
              </a:ext>
            </a:extLst>
          </p:cNvPr>
          <p:cNvSpPr txBox="1"/>
          <p:nvPr/>
        </p:nvSpPr>
        <p:spPr>
          <a:xfrm rot="20146305">
            <a:off x="2053962" y="3673301"/>
            <a:ext cx="13681200" cy="2659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en-US" sz="4800" b="0" i="0" u="none" strike="noStrike" cap="none" dirty="0">
                <a:solidFill>
                  <a:srgbClr val="EBE8E2"/>
                </a:solidFill>
                <a:highlight>
                  <a:srgbClr val="008000"/>
                </a:highlight>
                <a:latin typeface="Merriweather"/>
                <a:ea typeface="Merriweather"/>
                <a:cs typeface="Merriweather"/>
                <a:sym typeface="Merriweather"/>
              </a:rPr>
              <a:t>Congratulations!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en-US" sz="4800" dirty="0">
                <a:solidFill>
                  <a:srgbClr val="EBE8E2"/>
                </a:solidFill>
                <a:highlight>
                  <a:srgbClr val="008000"/>
                </a:highlight>
                <a:latin typeface="Merriweather"/>
                <a:ea typeface="Merriweather"/>
                <a:cs typeface="Merriweather"/>
                <a:sym typeface="Merriweather"/>
              </a:rPr>
              <a:t>You Made it till the end!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en-US" sz="4800" b="0" i="0" u="none" strike="noStrike" cap="none" dirty="0">
                <a:solidFill>
                  <a:srgbClr val="EBE8E2"/>
                </a:solidFill>
                <a:highlight>
                  <a:srgbClr val="008000"/>
                </a:highlight>
                <a:latin typeface="Merriweather"/>
                <a:ea typeface="Merriweather"/>
                <a:cs typeface="Merriweather"/>
                <a:sym typeface="Merriweather"/>
              </a:rPr>
              <a:t>Not the easiest thing to do!</a:t>
            </a:r>
            <a:endParaRPr sz="4800" b="0" i="0" u="none" strike="noStrike" cap="none" dirty="0">
              <a:solidFill>
                <a:srgbClr val="000000"/>
              </a:solidFill>
              <a:highlight>
                <a:srgbClr val="008000"/>
              </a:highlight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4"/>
          <p:cNvSpPr txBox="1"/>
          <p:nvPr/>
        </p:nvSpPr>
        <p:spPr>
          <a:xfrm>
            <a:off x="1" y="8346973"/>
            <a:ext cx="18288000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 b="0" i="0" u="none" strike="noStrike" cap="none" dirty="0">
                <a:solidFill>
                  <a:srgbClr val="EBE8E2"/>
                </a:solidFill>
                <a:latin typeface="Merriweather"/>
                <a:ea typeface="Merriweather"/>
                <a:cs typeface="Merriweather"/>
                <a:sym typeface="Merriweather"/>
              </a:rPr>
              <a:t>Hello, dear User of E-Shop App!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372" name="Google Shape;372;p24"/>
          <p:cNvPicPr preferRelativeResize="0"/>
          <p:nvPr/>
        </p:nvPicPr>
        <p:blipFill>
          <a:blip r:embed="rId3"/>
          <a:srcRect t="11939" b="11939"/>
          <a:stretch/>
        </p:blipFill>
        <p:spPr>
          <a:xfrm>
            <a:off x="372446" y="328571"/>
            <a:ext cx="17543108" cy="75121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" name="Google Shape;453;p29"/>
          <p:cNvPicPr preferRelativeResize="0"/>
          <p:nvPr/>
        </p:nvPicPr>
        <p:blipFill rotWithShape="1">
          <a:blip r:embed="rId3">
            <a:alphaModFix/>
          </a:blip>
          <a:srcRect l="24766" r="24768"/>
          <a:stretch/>
        </p:blipFill>
        <p:spPr>
          <a:xfrm>
            <a:off x="1466435" y="1280132"/>
            <a:ext cx="3683034" cy="4867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29"/>
          <p:cNvPicPr preferRelativeResize="0"/>
          <p:nvPr/>
        </p:nvPicPr>
        <p:blipFill rotWithShape="1">
          <a:blip r:embed="rId4">
            <a:alphaModFix/>
          </a:blip>
          <a:srcRect l="34106" r="34105"/>
          <a:stretch/>
        </p:blipFill>
        <p:spPr>
          <a:xfrm>
            <a:off x="13138531" y="1280132"/>
            <a:ext cx="3683034" cy="7726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Google Shape;455;p29"/>
          <p:cNvPicPr preferRelativeResize="0"/>
          <p:nvPr/>
        </p:nvPicPr>
        <p:blipFill rotWithShape="1">
          <a:blip r:embed="rId5">
            <a:alphaModFix/>
          </a:blip>
          <a:srcRect t="24120" b="24120"/>
          <a:stretch/>
        </p:blipFill>
        <p:spPr>
          <a:xfrm>
            <a:off x="1466435" y="6147397"/>
            <a:ext cx="3683034" cy="2859471"/>
          </a:xfrm>
          <a:prstGeom prst="rect">
            <a:avLst/>
          </a:prstGeom>
          <a:noFill/>
          <a:ln>
            <a:noFill/>
          </a:ln>
        </p:spPr>
      </p:pic>
      <p:pic>
        <p:nvPicPr>
          <p:cNvPr id="456" name="Google Shape;456;p29"/>
          <p:cNvPicPr preferRelativeResize="0"/>
          <p:nvPr/>
        </p:nvPicPr>
        <p:blipFill rotWithShape="1">
          <a:blip r:embed="rId6">
            <a:alphaModFix/>
          </a:blip>
          <a:srcRect l="15524" r="15524"/>
          <a:stretch/>
        </p:blipFill>
        <p:spPr>
          <a:xfrm>
            <a:off x="5149469" y="1280132"/>
            <a:ext cx="7989061" cy="7726736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29"/>
          <p:cNvSpPr txBox="1"/>
          <p:nvPr/>
        </p:nvSpPr>
        <p:spPr>
          <a:xfrm>
            <a:off x="1466435" y="9395200"/>
            <a:ext cx="13377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EBE8E2"/>
                </a:solidFill>
                <a:latin typeface="Merriweather"/>
                <a:ea typeface="Merriweather"/>
                <a:cs typeface="Merriweather"/>
                <a:sym typeface="Merriweather"/>
              </a:rPr>
              <a:t>Login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8E2"/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26"/>
          <p:cNvPicPr preferRelativeResize="0"/>
          <p:nvPr/>
        </p:nvPicPr>
        <p:blipFill>
          <a:blip r:embed="rId3"/>
          <a:srcRect l="8294" r="8294"/>
          <a:stretch/>
        </p:blipFill>
        <p:spPr>
          <a:xfrm>
            <a:off x="372446" y="420319"/>
            <a:ext cx="10129349" cy="94463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1" name="Google Shape;391;p26"/>
          <p:cNvGrpSpPr/>
          <p:nvPr/>
        </p:nvGrpSpPr>
        <p:grpSpPr>
          <a:xfrm>
            <a:off x="12572923" y="1033462"/>
            <a:ext cx="3791642" cy="1150818"/>
            <a:chOff x="12572923" y="1033462"/>
            <a:chExt cx="3791642" cy="1150818"/>
          </a:xfrm>
        </p:grpSpPr>
        <p:cxnSp>
          <p:nvCxnSpPr>
            <p:cNvPr id="392" name="Google Shape;392;p26"/>
            <p:cNvCxnSpPr/>
            <p:nvPr/>
          </p:nvCxnSpPr>
          <p:spPr>
            <a:xfrm>
              <a:off x="12572923" y="1610160"/>
              <a:ext cx="3791642" cy="0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93" name="Google Shape;393;p26"/>
            <p:cNvSpPr txBox="1"/>
            <p:nvPr/>
          </p:nvSpPr>
          <p:spPr>
            <a:xfrm>
              <a:off x="12591973" y="1033462"/>
              <a:ext cx="3364800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dirty="0">
                  <a:latin typeface="Merriweather"/>
                  <a:ea typeface="Merriweather"/>
                  <a:cs typeface="Merriweather"/>
                  <a:sym typeface="Merriweather"/>
                </a:rPr>
                <a:t>LOGIN TO OUR APP!</a:t>
              </a:r>
              <a:endParaRPr sz="14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394" name="Google Shape;394;p26"/>
            <p:cNvSpPr txBox="1"/>
            <p:nvPr/>
          </p:nvSpPr>
          <p:spPr>
            <a:xfrm>
              <a:off x="12591973" y="1814948"/>
              <a:ext cx="3364800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0" i="0" u="none" strike="noStrike" cap="none" dirty="0">
                  <a:solidFill>
                    <a:srgbClr val="000000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Access our app on  localhost:3000</a:t>
              </a:r>
              <a:endParaRPr sz="14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grpSp>
        <p:nvGrpSpPr>
          <p:cNvPr id="395" name="Google Shape;395;p26"/>
          <p:cNvGrpSpPr/>
          <p:nvPr/>
        </p:nvGrpSpPr>
        <p:grpSpPr>
          <a:xfrm>
            <a:off x="12572923" y="4603836"/>
            <a:ext cx="3791642" cy="539663"/>
            <a:chOff x="12572923" y="4603836"/>
            <a:chExt cx="3791642" cy="539663"/>
          </a:xfrm>
        </p:grpSpPr>
        <p:cxnSp>
          <p:nvCxnSpPr>
            <p:cNvPr id="396" name="Google Shape;396;p26"/>
            <p:cNvCxnSpPr/>
            <p:nvPr/>
          </p:nvCxnSpPr>
          <p:spPr>
            <a:xfrm>
              <a:off x="12572923" y="5143499"/>
              <a:ext cx="3791642" cy="0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97" name="Google Shape;397;p26"/>
            <p:cNvSpPr txBox="1"/>
            <p:nvPr/>
          </p:nvSpPr>
          <p:spPr>
            <a:xfrm>
              <a:off x="12591973" y="4603836"/>
              <a:ext cx="3364800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0" i="0" u="none" strike="noStrike" cap="none" dirty="0">
                  <a:solidFill>
                    <a:srgbClr val="0000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ADD CREDENCIALS</a:t>
              </a:r>
              <a:endParaRPr sz="14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399" name="Google Shape;399;p26"/>
          <p:cNvGrpSpPr/>
          <p:nvPr/>
        </p:nvGrpSpPr>
        <p:grpSpPr>
          <a:xfrm>
            <a:off x="12572923" y="7824352"/>
            <a:ext cx="3791642" cy="1520150"/>
            <a:chOff x="12572923" y="7824352"/>
            <a:chExt cx="3791642" cy="1520150"/>
          </a:xfrm>
        </p:grpSpPr>
        <p:cxnSp>
          <p:nvCxnSpPr>
            <p:cNvPr id="400" name="Google Shape;400;p26"/>
            <p:cNvCxnSpPr/>
            <p:nvPr/>
          </p:nvCxnSpPr>
          <p:spPr>
            <a:xfrm>
              <a:off x="12572923" y="8384567"/>
              <a:ext cx="3791642" cy="0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01" name="Google Shape;401;p26"/>
            <p:cNvSpPr txBox="1"/>
            <p:nvPr/>
          </p:nvSpPr>
          <p:spPr>
            <a:xfrm>
              <a:off x="12591973" y="7824352"/>
              <a:ext cx="3364800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0" i="0" u="none" strike="noStrike" cap="none" dirty="0">
                  <a:solidFill>
                    <a:srgbClr val="0000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REGISTER</a:t>
              </a:r>
              <a:endParaRPr sz="14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402" name="Google Shape;402;p26"/>
            <p:cNvSpPr txBox="1"/>
            <p:nvPr/>
          </p:nvSpPr>
          <p:spPr>
            <a:xfrm>
              <a:off x="12591973" y="8605838"/>
              <a:ext cx="3364800" cy="7386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0" i="0" u="none" strike="noStrike" cap="none" dirty="0">
                  <a:solidFill>
                    <a:srgbClr val="000000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First time on our App? Click “Register”!!</a:t>
              </a:r>
              <a:endParaRPr sz="14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sp>
        <p:nvSpPr>
          <p:cNvPr id="403" name="Google Shape;403;p26"/>
          <p:cNvSpPr txBox="1"/>
          <p:nvPr/>
        </p:nvSpPr>
        <p:spPr>
          <a:xfrm>
            <a:off x="11297742" y="855925"/>
            <a:ext cx="12126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0" i="0" u="none" strike="noStrike" cap="none">
                <a:solidFill>
                  <a:srgbClr val="CFC9BD"/>
                </a:solidFill>
                <a:latin typeface="Merriweather"/>
                <a:ea typeface="Merriweather"/>
                <a:cs typeface="Merriweather"/>
                <a:sym typeface="Merriweather"/>
              </a:rPr>
              <a:t>01</a:t>
            </a:r>
            <a:endParaRPr sz="14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04" name="Google Shape;404;p26"/>
          <p:cNvSpPr txBox="1"/>
          <p:nvPr/>
        </p:nvSpPr>
        <p:spPr>
          <a:xfrm>
            <a:off x="11297742" y="4421101"/>
            <a:ext cx="12126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0" i="0" u="none" strike="noStrike" cap="none">
                <a:solidFill>
                  <a:srgbClr val="CFC9BD"/>
                </a:solidFill>
                <a:latin typeface="Merriweather"/>
                <a:ea typeface="Merriweather"/>
                <a:cs typeface="Merriweather"/>
                <a:sym typeface="Merriweather"/>
              </a:rPr>
              <a:t>02</a:t>
            </a:r>
            <a:endParaRPr sz="14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05" name="Google Shape;405;p26"/>
          <p:cNvSpPr txBox="1"/>
          <p:nvPr/>
        </p:nvSpPr>
        <p:spPr>
          <a:xfrm>
            <a:off x="11297742" y="7641616"/>
            <a:ext cx="12126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0" i="0" u="none" strike="noStrike" cap="none">
                <a:solidFill>
                  <a:srgbClr val="CFC9BD"/>
                </a:solidFill>
                <a:latin typeface="Merriweather"/>
                <a:ea typeface="Merriweather"/>
                <a:cs typeface="Merriweather"/>
                <a:sym typeface="Merriweather"/>
              </a:rPr>
              <a:t>03</a:t>
            </a:r>
            <a:endParaRPr sz="14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406" name="Google Shape;406;p26"/>
          <p:cNvCxnSpPr/>
          <p:nvPr/>
        </p:nvCxnSpPr>
        <p:spPr>
          <a:xfrm rot="-5400000">
            <a:off x="12030075" y="5129213"/>
            <a:ext cx="10287000" cy="0"/>
          </a:xfrm>
          <a:prstGeom prst="straightConnector1">
            <a:avLst/>
          </a:prstGeom>
          <a:noFill/>
          <a:ln w="28575" cap="flat" cmpd="sng">
            <a:solidFill>
              <a:srgbClr val="CFC9B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" name="Google Shape;402;p26">
            <a:extLst>
              <a:ext uri="{FF2B5EF4-FFF2-40B4-BE49-F238E27FC236}">
                <a16:creationId xmlns:a16="http://schemas.microsoft.com/office/drawing/2014/main" id="{09750B21-684C-576E-1D05-92B1BF730F33}"/>
              </a:ext>
            </a:extLst>
          </p:cNvPr>
          <p:cNvSpPr txBox="1"/>
          <p:nvPr/>
        </p:nvSpPr>
        <p:spPr>
          <a:xfrm>
            <a:off x="12591973" y="5297931"/>
            <a:ext cx="3364800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Add username and password and then click “Sign in”! You can Sign </a:t>
            </a:r>
            <a:r>
              <a:rPr lang="en-US" sz="2000" dirty="0">
                <a:latin typeface="Alegreya Sans Medium"/>
                <a:ea typeface="Alegreya Sans Medium"/>
                <a:cs typeface="Alegreya Sans Medium"/>
                <a:sym typeface="Alegreya Sans Medium"/>
              </a:rPr>
              <a:t>In via your Google Account, too!</a:t>
            </a:r>
            <a:endParaRPr sz="1400" b="0" i="0" u="none" strike="noStrike" cap="none" dirty="0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sp>
        <p:nvSpPr>
          <p:cNvPr id="5" name="Google Shape;393;p26">
            <a:extLst>
              <a:ext uri="{FF2B5EF4-FFF2-40B4-BE49-F238E27FC236}">
                <a16:creationId xmlns:a16="http://schemas.microsoft.com/office/drawing/2014/main" id="{54DE9584-DB43-79B6-DE80-348EEFACAB35}"/>
              </a:ext>
            </a:extLst>
          </p:cNvPr>
          <p:cNvSpPr txBox="1"/>
          <p:nvPr/>
        </p:nvSpPr>
        <p:spPr>
          <a:xfrm>
            <a:off x="648827" y="627908"/>
            <a:ext cx="33648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sng" dirty="0">
                <a:solidFill>
                  <a:schemeClr val="bg1"/>
                </a:solidFill>
                <a:latin typeface="Merriweather"/>
                <a:ea typeface="Merriweather"/>
                <a:cs typeface="Merriweather"/>
                <a:sym typeface="Merriweather"/>
              </a:rPr>
              <a:t>LOGIN</a:t>
            </a:r>
            <a:endParaRPr sz="1400" b="1" i="1" u="sng" strike="noStrike" cap="none" dirty="0">
              <a:solidFill>
                <a:schemeClr val="bg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" name="Google Shape;453;p29"/>
          <p:cNvPicPr preferRelativeResize="0"/>
          <p:nvPr/>
        </p:nvPicPr>
        <p:blipFill rotWithShape="1">
          <a:blip r:embed="rId3">
            <a:alphaModFix/>
          </a:blip>
          <a:srcRect l="24766" r="24768"/>
          <a:stretch/>
        </p:blipFill>
        <p:spPr>
          <a:xfrm>
            <a:off x="1466435" y="1280132"/>
            <a:ext cx="3683034" cy="4867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29"/>
          <p:cNvPicPr preferRelativeResize="0"/>
          <p:nvPr/>
        </p:nvPicPr>
        <p:blipFill rotWithShape="1">
          <a:blip r:embed="rId4">
            <a:alphaModFix/>
          </a:blip>
          <a:srcRect l="34106" r="34105"/>
          <a:stretch/>
        </p:blipFill>
        <p:spPr>
          <a:xfrm>
            <a:off x="13138531" y="1280132"/>
            <a:ext cx="3683034" cy="7726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Google Shape;455;p29"/>
          <p:cNvPicPr preferRelativeResize="0"/>
          <p:nvPr/>
        </p:nvPicPr>
        <p:blipFill rotWithShape="1">
          <a:blip r:embed="rId5">
            <a:alphaModFix/>
          </a:blip>
          <a:srcRect t="24120" b="24120"/>
          <a:stretch/>
        </p:blipFill>
        <p:spPr>
          <a:xfrm>
            <a:off x="1466435" y="6147397"/>
            <a:ext cx="3683034" cy="2859471"/>
          </a:xfrm>
          <a:prstGeom prst="rect">
            <a:avLst/>
          </a:prstGeom>
          <a:noFill/>
          <a:ln>
            <a:noFill/>
          </a:ln>
        </p:spPr>
      </p:pic>
      <p:pic>
        <p:nvPicPr>
          <p:cNvPr id="456" name="Google Shape;456;p29"/>
          <p:cNvPicPr preferRelativeResize="0"/>
          <p:nvPr/>
        </p:nvPicPr>
        <p:blipFill rotWithShape="1">
          <a:blip r:embed="rId6">
            <a:alphaModFix/>
          </a:blip>
          <a:srcRect l="15524" r="15524"/>
          <a:stretch/>
        </p:blipFill>
        <p:spPr>
          <a:xfrm>
            <a:off x="5149469" y="1280132"/>
            <a:ext cx="7989061" cy="7726736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29"/>
          <p:cNvSpPr txBox="1"/>
          <p:nvPr/>
        </p:nvSpPr>
        <p:spPr>
          <a:xfrm>
            <a:off x="1466435" y="9395200"/>
            <a:ext cx="13377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EBE8E2"/>
                </a:solidFill>
                <a:latin typeface="Merriweather"/>
                <a:ea typeface="Merriweather"/>
                <a:cs typeface="Merriweather"/>
                <a:sym typeface="Merriweather"/>
              </a:rPr>
              <a:t>Generalized Navigation &amp; Browsing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4221663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8E2"/>
        </a:solidFill>
        <a:effectLst/>
      </p:bgPr>
    </p:bg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27"/>
          <p:cNvPicPr preferRelativeResize="0"/>
          <p:nvPr/>
        </p:nvPicPr>
        <p:blipFill>
          <a:blip r:embed="rId3"/>
          <a:srcRect t="4026" b="4026"/>
          <a:stretch/>
        </p:blipFill>
        <p:spPr>
          <a:xfrm>
            <a:off x="1028700" y="4781354"/>
            <a:ext cx="3791642" cy="395045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27"/>
          <p:cNvPicPr preferRelativeResize="0"/>
          <p:nvPr/>
        </p:nvPicPr>
        <p:blipFill>
          <a:blip r:embed="rId4"/>
          <a:srcRect t="4327" b="4327"/>
          <a:stretch/>
        </p:blipFill>
        <p:spPr>
          <a:xfrm>
            <a:off x="6786333" y="4781354"/>
            <a:ext cx="3791642" cy="395045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27"/>
          <p:cNvPicPr preferRelativeResize="0"/>
          <p:nvPr/>
        </p:nvPicPr>
        <p:blipFill>
          <a:blip r:embed="rId5"/>
          <a:srcRect l="8982" r="8982"/>
          <a:stretch/>
        </p:blipFill>
        <p:spPr>
          <a:xfrm>
            <a:off x="12622457" y="4781354"/>
            <a:ext cx="3791642" cy="395045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7" name="Google Shape;417;p27"/>
          <p:cNvCxnSpPr/>
          <p:nvPr/>
        </p:nvCxnSpPr>
        <p:spPr>
          <a:xfrm>
            <a:off x="1028700" y="4562279"/>
            <a:ext cx="3791642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8" name="Google Shape;418;p27"/>
          <p:cNvCxnSpPr/>
          <p:nvPr/>
        </p:nvCxnSpPr>
        <p:spPr>
          <a:xfrm>
            <a:off x="6825578" y="4562279"/>
            <a:ext cx="3791642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9" name="Google Shape;419;p27"/>
          <p:cNvCxnSpPr/>
          <p:nvPr/>
        </p:nvCxnSpPr>
        <p:spPr>
          <a:xfrm>
            <a:off x="12622457" y="4562279"/>
            <a:ext cx="3791642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0" name="Google Shape;420;p27"/>
          <p:cNvSpPr txBox="1"/>
          <p:nvPr/>
        </p:nvSpPr>
        <p:spPr>
          <a:xfrm>
            <a:off x="1047750" y="9034203"/>
            <a:ext cx="33648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Super Admin’s Left Menu.</a:t>
            </a:r>
            <a:endParaRPr sz="1400" b="0" i="0" u="none" strike="noStrike" cap="none" dirty="0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sp>
        <p:nvSpPr>
          <p:cNvPr id="421" name="Google Shape;421;p27"/>
          <p:cNvSpPr txBox="1"/>
          <p:nvPr/>
        </p:nvSpPr>
        <p:spPr>
          <a:xfrm>
            <a:off x="6844628" y="9034203"/>
            <a:ext cx="33648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Shop Admin’s Left Menu.</a:t>
            </a:r>
            <a:endParaRPr sz="1400" b="0" i="0" u="none" strike="noStrike" cap="none" dirty="0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sp>
        <p:nvSpPr>
          <p:cNvPr id="422" name="Google Shape;422;p27"/>
          <p:cNvSpPr txBox="1"/>
          <p:nvPr/>
        </p:nvSpPr>
        <p:spPr>
          <a:xfrm>
            <a:off x="12641507" y="9034203"/>
            <a:ext cx="33648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Customer’s Left Menu.</a:t>
            </a:r>
            <a:endParaRPr sz="1400" b="0" i="0" u="none" strike="noStrike" cap="none" dirty="0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grpSp>
        <p:nvGrpSpPr>
          <p:cNvPr id="423" name="Google Shape;423;p27"/>
          <p:cNvGrpSpPr/>
          <p:nvPr/>
        </p:nvGrpSpPr>
        <p:grpSpPr>
          <a:xfrm>
            <a:off x="1028700" y="3083086"/>
            <a:ext cx="3383850" cy="1364159"/>
            <a:chOff x="1028700" y="3083086"/>
            <a:chExt cx="3383850" cy="1364159"/>
          </a:xfrm>
        </p:grpSpPr>
        <p:sp>
          <p:nvSpPr>
            <p:cNvPr id="424" name="Google Shape;424;p27"/>
            <p:cNvSpPr txBox="1"/>
            <p:nvPr/>
          </p:nvSpPr>
          <p:spPr>
            <a:xfrm>
              <a:off x="1047750" y="3985580"/>
              <a:ext cx="3364800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0" i="0" u="none" strike="noStrike" cap="none" dirty="0">
                  <a:solidFill>
                    <a:srgbClr val="0000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SUPER ADMIN</a:t>
              </a:r>
              <a:endParaRPr sz="14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425" name="Google Shape;425;p27"/>
            <p:cNvSpPr txBox="1"/>
            <p:nvPr/>
          </p:nvSpPr>
          <p:spPr>
            <a:xfrm>
              <a:off x="1028700" y="3083086"/>
              <a:ext cx="12126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0"/>
                <a:buFont typeface="Arial"/>
                <a:buNone/>
              </a:pPr>
              <a:r>
                <a:rPr lang="en-US" sz="5000" b="0" i="0" u="none" strike="noStrike" cap="none">
                  <a:solidFill>
                    <a:srgbClr val="CFC9BD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01</a:t>
              </a:r>
              <a:endParaRPr sz="1400" b="0" i="0" u="none" strike="noStrike" cap="non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426" name="Google Shape;426;p27"/>
          <p:cNvGrpSpPr/>
          <p:nvPr/>
        </p:nvGrpSpPr>
        <p:grpSpPr>
          <a:xfrm>
            <a:off x="6825578" y="3083086"/>
            <a:ext cx="3383850" cy="1364159"/>
            <a:chOff x="6825578" y="3083086"/>
            <a:chExt cx="3383850" cy="1364159"/>
          </a:xfrm>
        </p:grpSpPr>
        <p:sp>
          <p:nvSpPr>
            <p:cNvPr id="427" name="Google Shape;427;p27"/>
            <p:cNvSpPr txBox="1"/>
            <p:nvPr/>
          </p:nvSpPr>
          <p:spPr>
            <a:xfrm>
              <a:off x="6844628" y="3985580"/>
              <a:ext cx="3364800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0" i="0" u="none" strike="noStrike" cap="none" dirty="0">
                  <a:solidFill>
                    <a:srgbClr val="0000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SHOP ADMIN</a:t>
              </a:r>
              <a:endParaRPr sz="14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428" name="Google Shape;428;p27"/>
            <p:cNvSpPr txBox="1"/>
            <p:nvPr/>
          </p:nvSpPr>
          <p:spPr>
            <a:xfrm>
              <a:off x="6825578" y="3083086"/>
              <a:ext cx="12126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0"/>
                <a:buFont typeface="Arial"/>
                <a:buNone/>
              </a:pPr>
              <a:r>
                <a:rPr lang="en-US" sz="5000" b="0" i="0" u="none" strike="noStrike" cap="none">
                  <a:solidFill>
                    <a:srgbClr val="CFC9BD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02</a:t>
              </a:r>
              <a:endParaRPr sz="1400" b="0" i="0" u="none" strike="noStrike" cap="non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429" name="Google Shape;429;p27"/>
          <p:cNvGrpSpPr/>
          <p:nvPr/>
        </p:nvGrpSpPr>
        <p:grpSpPr>
          <a:xfrm>
            <a:off x="12622457" y="3083086"/>
            <a:ext cx="3383850" cy="1364159"/>
            <a:chOff x="12622457" y="3083086"/>
            <a:chExt cx="3383850" cy="1364159"/>
          </a:xfrm>
        </p:grpSpPr>
        <p:sp>
          <p:nvSpPr>
            <p:cNvPr id="430" name="Google Shape;430;p27"/>
            <p:cNvSpPr txBox="1"/>
            <p:nvPr/>
          </p:nvSpPr>
          <p:spPr>
            <a:xfrm>
              <a:off x="12641507" y="3985580"/>
              <a:ext cx="3364800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0" i="0" u="none" strike="noStrike" cap="none" dirty="0">
                  <a:solidFill>
                    <a:srgbClr val="0000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CUSTOMER</a:t>
              </a:r>
              <a:endParaRPr sz="14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431" name="Google Shape;431;p27"/>
            <p:cNvSpPr txBox="1"/>
            <p:nvPr/>
          </p:nvSpPr>
          <p:spPr>
            <a:xfrm>
              <a:off x="12622457" y="3083086"/>
              <a:ext cx="12126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0"/>
                <a:buFont typeface="Arial"/>
                <a:buNone/>
              </a:pPr>
              <a:r>
                <a:rPr lang="en-US" sz="5000" b="0" i="0" u="none" strike="noStrike" cap="none">
                  <a:solidFill>
                    <a:srgbClr val="CFC9BD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03</a:t>
              </a:r>
              <a:endParaRPr sz="1400" b="0" i="0" u="none" strike="noStrike" cap="non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sp>
        <p:nvSpPr>
          <p:cNvPr id="432" name="Google Shape;432;p27"/>
          <p:cNvSpPr txBox="1"/>
          <p:nvPr/>
        </p:nvSpPr>
        <p:spPr>
          <a:xfrm>
            <a:off x="914399" y="1271587"/>
            <a:ext cx="16259171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dirty="0">
                <a:latin typeface="Merriweather"/>
                <a:ea typeface="Merriweather"/>
                <a:cs typeface="Merriweather"/>
                <a:sym typeface="Merriweather"/>
              </a:rPr>
              <a:t>The 3 Roles of Our App and Left Menus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433" name="Google Shape;433;p27"/>
          <p:cNvCxnSpPr/>
          <p:nvPr/>
        </p:nvCxnSpPr>
        <p:spPr>
          <a:xfrm rot="-5400000">
            <a:off x="12030075" y="5129213"/>
            <a:ext cx="10287000" cy="0"/>
          </a:xfrm>
          <a:prstGeom prst="straightConnector1">
            <a:avLst/>
          </a:prstGeom>
          <a:noFill/>
          <a:ln w="28575" cap="flat" cmpd="sng">
            <a:solidFill>
              <a:srgbClr val="CFC9B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Google Shape;393;p26">
            <a:extLst>
              <a:ext uri="{FF2B5EF4-FFF2-40B4-BE49-F238E27FC236}">
                <a16:creationId xmlns:a16="http://schemas.microsoft.com/office/drawing/2014/main" id="{42BA995B-B7E7-804F-020C-18BBF0FB3401}"/>
              </a:ext>
            </a:extLst>
          </p:cNvPr>
          <p:cNvSpPr txBox="1"/>
          <p:nvPr/>
        </p:nvSpPr>
        <p:spPr>
          <a:xfrm>
            <a:off x="648826" y="627908"/>
            <a:ext cx="753920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sng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GENERALIZED NAVIGATION AND BROWSING</a:t>
            </a:r>
            <a:endParaRPr sz="1400" b="1" i="1" u="sng" strike="noStrike" cap="none" dirty="0">
              <a:solidFill>
                <a:schemeClr val="tx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8E2"/>
        </a:solidFill>
        <a:effectLst/>
      </p:bgPr>
    </p:bg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8"/>
          <p:cNvSpPr txBox="1"/>
          <p:nvPr/>
        </p:nvSpPr>
        <p:spPr>
          <a:xfrm>
            <a:off x="1795470" y="1089573"/>
            <a:ext cx="14364600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HOME PAGE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" name="Google Shape;393;p26">
            <a:extLst>
              <a:ext uri="{FF2B5EF4-FFF2-40B4-BE49-F238E27FC236}">
                <a16:creationId xmlns:a16="http://schemas.microsoft.com/office/drawing/2014/main" id="{BCEAB818-6C41-D492-F87B-42FDD7FF2978}"/>
              </a:ext>
            </a:extLst>
          </p:cNvPr>
          <p:cNvSpPr txBox="1"/>
          <p:nvPr/>
        </p:nvSpPr>
        <p:spPr>
          <a:xfrm>
            <a:off x="648826" y="627908"/>
            <a:ext cx="753920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sng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GENERALIZED NAVIGATION AND BROWSING</a:t>
            </a:r>
            <a:endParaRPr sz="1400" b="1" i="1" u="sng" strike="noStrike" cap="none" dirty="0">
              <a:solidFill>
                <a:schemeClr val="tx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081E1090-70AB-C0D2-D7FD-154CCAD4B1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67791"/>
            <a:ext cx="18454255" cy="8271164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C3B977B3-56AF-5A8F-97DC-62ACB279D18B}"/>
              </a:ext>
            </a:extLst>
          </p:cNvPr>
          <p:cNvSpPr/>
          <p:nvPr/>
        </p:nvSpPr>
        <p:spPr>
          <a:xfrm>
            <a:off x="7439916" y="9540327"/>
            <a:ext cx="914400" cy="9144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3C5F5356-7F1C-2AB6-CE91-C93B182846D5}"/>
              </a:ext>
            </a:extLst>
          </p:cNvPr>
          <p:cNvSpPr/>
          <p:nvPr/>
        </p:nvSpPr>
        <p:spPr>
          <a:xfrm rot="10800000">
            <a:off x="16781318" y="2793683"/>
            <a:ext cx="810491" cy="112221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86A3A2A3-1916-58CF-A08E-C6F50A18DD72}"/>
              </a:ext>
            </a:extLst>
          </p:cNvPr>
          <p:cNvSpPr/>
          <p:nvPr/>
        </p:nvSpPr>
        <p:spPr>
          <a:xfrm rot="7578523">
            <a:off x="550718" y="3198929"/>
            <a:ext cx="810491" cy="112221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9BA365-2FF9-E415-1817-0D763D5B98AB}"/>
              </a:ext>
            </a:extLst>
          </p:cNvPr>
          <p:cNvSpPr txBox="1"/>
          <p:nvPr/>
        </p:nvSpPr>
        <p:spPr>
          <a:xfrm>
            <a:off x="16030916" y="4090010"/>
            <a:ext cx="22570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2">
                    <a:lumMod val="90000"/>
                  </a:schemeClr>
                </a:solidFill>
              </a:rPr>
              <a:t>Here to Logout!!</a:t>
            </a:r>
            <a:endParaRPr lang="el-GR" sz="2000" dirty="0">
              <a:solidFill>
                <a:schemeClr val="tx2">
                  <a:lumMod val="9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7BD951-31BF-70B7-326F-25F00B9296D5}"/>
              </a:ext>
            </a:extLst>
          </p:cNvPr>
          <p:cNvSpPr txBox="1"/>
          <p:nvPr/>
        </p:nvSpPr>
        <p:spPr>
          <a:xfrm>
            <a:off x="1303534" y="4018744"/>
            <a:ext cx="22570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2">
                    <a:lumMod val="90000"/>
                  </a:schemeClr>
                </a:solidFill>
              </a:rPr>
              <a:t>The Left Menu Bar!!</a:t>
            </a:r>
            <a:endParaRPr lang="el-GR" sz="2000" dirty="0">
              <a:solidFill>
                <a:schemeClr val="tx2">
                  <a:lumMod val="9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5046F2-2144-A228-0B4B-20D8BA723FE7}"/>
              </a:ext>
            </a:extLst>
          </p:cNvPr>
          <p:cNvSpPr txBox="1"/>
          <p:nvPr/>
        </p:nvSpPr>
        <p:spPr>
          <a:xfrm>
            <a:off x="10974007" y="8219209"/>
            <a:ext cx="22570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2">
                    <a:lumMod val="90000"/>
                  </a:schemeClr>
                </a:solidFill>
              </a:rPr>
              <a:t>Click Here to Start Shopping!</a:t>
            </a:r>
            <a:endParaRPr lang="el-GR" sz="2000" dirty="0">
              <a:solidFill>
                <a:schemeClr val="tx2">
                  <a:lumMod val="90000"/>
                </a:schemeClr>
              </a:solidFill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3ED3CC43-FDBD-7E4A-8617-5D980B119763}"/>
              </a:ext>
            </a:extLst>
          </p:cNvPr>
          <p:cNvSpPr/>
          <p:nvPr/>
        </p:nvSpPr>
        <p:spPr>
          <a:xfrm rot="7578523">
            <a:off x="10283536" y="7353228"/>
            <a:ext cx="810491" cy="112221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" name="Google Shape;453;p29"/>
          <p:cNvPicPr preferRelativeResize="0"/>
          <p:nvPr/>
        </p:nvPicPr>
        <p:blipFill rotWithShape="1">
          <a:blip r:embed="rId3">
            <a:alphaModFix/>
          </a:blip>
          <a:srcRect l="24766" r="24768"/>
          <a:stretch/>
        </p:blipFill>
        <p:spPr>
          <a:xfrm>
            <a:off x="1466435" y="1280132"/>
            <a:ext cx="3683034" cy="4867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29"/>
          <p:cNvPicPr preferRelativeResize="0"/>
          <p:nvPr/>
        </p:nvPicPr>
        <p:blipFill rotWithShape="1">
          <a:blip r:embed="rId4">
            <a:alphaModFix/>
          </a:blip>
          <a:srcRect l="34106" r="34105"/>
          <a:stretch/>
        </p:blipFill>
        <p:spPr>
          <a:xfrm>
            <a:off x="13138531" y="1280132"/>
            <a:ext cx="3683034" cy="7726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Google Shape;455;p29"/>
          <p:cNvPicPr preferRelativeResize="0"/>
          <p:nvPr/>
        </p:nvPicPr>
        <p:blipFill rotWithShape="1">
          <a:blip r:embed="rId5">
            <a:alphaModFix/>
          </a:blip>
          <a:srcRect t="24120" b="24120"/>
          <a:stretch/>
        </p:blipFill>
        <p:spPr>
          <a:xfrm>
            <a:off x="1466435" y="6147397"/>
            <a:ext cx="3683034" cy="2859471"/>
          </a:xfrm>
          <a:prstGeom prst="rect">
            <a:avLst/>
          </a:prstGeom>
          <a:noFill/>
          <a:ln>
            <a:noFill/>
          </a:ln>
        </p:spPr>
      </p:pic>
      <p:pic>
        <p:nvPicPr>
          <p:cNvPr id="456" name="Google Shape;456;p29"/>
          <p:cNvPicPr preferRelativeResize="0"/>
          <p:nvPr/>
        </p:nvPicPr>
        <p:blipFill rotWithShape="1">
          <a:blip r:embed="rId6">
            <a:alphaModFix/>
          </a:blip>
          <a:srcRect l="15524" r="15524"/>
          <a:stretch/>
        </p:blipFill>
        <p:spPr>
          <a:xfrm>
            <a:off x="5149469" y="1280132"/>
            <a:ext cx="7989061" cy="7726736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29"/>
          <p:cNvSpPr txBox="1"/>
          <p:nvPr/>
        </p:nvSpPr>
        <p:spPr>
          <a:xfrm>
            <a:off x="1466435" y="9395200"/>
            <a:ext cx="13377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EBE8E2"/>
                </a:solidFill>
                <a:latin typeface="Merriweather"/>
                <a:ea typeface="Merriweather"/>
                <a:cs typeface="Merriweather"/>
                <a:sym typeface="Merriweather"/>
              </a:rPr>
              <a:t>Info Pages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15029479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449</Words>
  <Application>Microsoft Office PowerPoint</Application>
  <PresentationFormat>Custom</PresentationFormat>
  <Paragraphs>90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Calibri</vt:lpstr>
      <vt:lpstr>Merriweather</vt:lpstr>
      <vt:lpstr>Arial</vt:lpstr>
      <vt:lpstr>Alegreya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Georgios Birmpakos</cp:lastModifiedBy>
  <cp:revision>16</cp:revision>
  <dcterms:modified xsi:type="dcterms:W3CDTF">2023-02-22T19:27:38Z</dcterms:modified>
</cp:coreProperties>
</file>